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76" r:id="rId3"/>
    <p:sldId id="275" r:id="rId4"/>
    <p:sldId id="277" r:id="rId5"/>
    <p:sldId id="278" r:id="rId6"/>
    <p:sldId id="279" r:id="rId7"/>
    <p:sldId id="280"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81" r:id="rId26"/>
    <p:sldId id="282"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NhZGoyl2ajofV7CyJE9fPk0eO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27521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74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59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119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79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273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401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983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52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793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954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7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352F575-F434-968F-C46A-C213FB2686EC}"/>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9C84B22-1593-6CC6-8C38-0D0A6F1FE9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826AB8EF-BB6B-69A1-F962-3F1873C217B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308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19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97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851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407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cc026ae7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cc026ae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787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cc026ae7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cc026ae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98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80528AB-AD47-765D-CA29-FEBC1A303F4D}"/>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C40DBD4F-C3A1-61F3-47F8-77DC3C523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F6F1DDB8-99DC-93F3-C2C0-3FC2DA42B88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111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9061D964-0D49-3FAA-66ED-AAC5FEA167C7}"/>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32719792-2D51-5C84-BEFB-F73F355EFD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C71D94A6-6CC3-A941-2BD1-CEFA1ABCBF6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23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5DAB8EB-AE22-5FA8-A975-8BDAAE3DD8FC}"/>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4382D6BF-6074-C22F-1EE3-DC3E58EC0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C7778E1C-BE3A-2310-9674-31D0D908174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62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183E7222-6CD4-2752-AB81-250FD17BF23E}"/>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32925C4-C135-2D38-0079-B5711E012C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81624229-1453-DE77-ED2D-99B9FF0B5D3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84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960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2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72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a:spLocks noGrp="1"/>
          </p:cNvSpPr>
          <p:nvPr>
            <p:ph type="pic" idx="2"/>
          </p:nvPr>
        </p:nvSpPr>
        <p:spPr>
          <a:xfrm>
            <a:off x="1792288" y="612775"/>
            <a:ext cx="5486400" cy="4114800"/>
          </a:xfrm>
          <a:prstGeom prst="rect">
            <a:avLst/>
          </a:prstGeom>
          <a:noFill/>
          <a:ln>
            <a:noFill/>
          </a:ln>
        </p:spPr>
      </p:sp>
      <p:sp>
        <p:nvSpPr>
          <p:cNvPr id="64" name="Google Shape;64;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r>
              <a:rPr lang="en-US" dirty="0"/>
              <a:t>Accuracy Precision Recall </a:t>
            </a:r>
            <a:r>
              <a:rPr lang="en-US" dirty="0" err="1"/>
              <a:t>FiScore</a:t>
            </a:r>
            <a:br>
              <a:rPr lang="en-US" dirty="0"/>
            </a:br>
            <a:br>
              <a:rPr lang="en-US" dirty="0"/>
            </a:br>
            <a:endParaRPr sz="1800" dirty="0"/>
          </a:p>
        </p:txBody>
      </p:sp>
      <p:sp>
        <p:nvSpPr>
          <p:cNvPr id="2" name="Rectangle 1">
            <a:extLst>
              <a:ext uri="{FF2B5EF4-FFF2-40B4-BE49-F238E27FC236}">
                <a16:creationId xmlns:a16="http://schemas.microsoft.com/office/drawing/2014/main" id="{565872A2-F0C5-46E7-BAB5-007AD11F1F7C}"/>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US">
                <a:solidFill>
                  <a:srgbClr val="FF0000"/>
                </a:solidFill>
              </a:rPr>
              <a:t>True Positive for A</a:t>
            </a:r>
            <a:endParaRPr>
              <a:solidFill>
                <a:srgbClr val="FF0000"/>
              </a:solidFill>
            </a:endParaRPr>
          </a:p>
        </p:txBody>
      </p:sp>
      <p:pic>
        <p:nvPicPr>
          <p:cNvPr id="103" name="Google Shape;103;p4"/>
          <p:cNvPicPr preferRelativeResize="0"/>
          <p:nvPr/>
        </p:nvPicPr>
        <p:blipFill rotWithShape="1">
          <a:blip r:embed="rId3">
            <a:alphaModFix/>
          </a:blip>
          <a:srcRect/>
          <a:stretch/>
        </p:blipFill>
        <p:spPr>
          <a:xfrm>
            <a:off x="500239" y="1752600"/>
            <a:ext cx="8186561" cy="3124200"/>
          </a:xfrm>
          <a:prstGeom prst="rect">
            <a:avLst/>
          </a:prstGeom>
          <a:noFill/>
          <a:ln>
            <a:noFill/>
          </a:ln>
        </p:spPr>
      </p:pic>
      <p:sp>
        <p:nvSpPr>
          <p:cNvPr id="104" name="Google Shape;104;p4"/>
          <p:cNvSpPr txBox="1"/>
          <p:nvPr/>
        </p:nvSpPr>
        <p:spPr>
          <a:xfrm rot="-10516969">
            <a:off x="3058998" y="2704296"/>
            <a:ext cx="923836" cy="4588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4"/>
          <p:cNvSpPr/>
          <p:nvPr/>
        </p:nvSpPr>
        <p:spPr>
          <a:xfrm>
            <a:off x="2895600" y="2743200"/>
            <a:ext cx="1219200" cy="3810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889625D9-F399-B9C8-6F1E-85FF2DFD6545}"/>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11" name="Google Shape;111;p5"/>
          <p:cNvPicPr preferRelativeResize="0"/>
          <p:nvPr/>
        </p:nvPicPr>
        <p:blipFill rotWithShape="1">
          <a:blip r:embed="rId3">
            <a:alphaModFix/>
          </a:blip>
          <a:srcRect/>
          <a:stretch/>
        </p:blipFill>
        <p:spPr>
          <a:xfrm>
            <a:off x="209550" y="647700"/>
            <a:ext cx="8724900" cy="5562600"/>
          </a:xfrm>
          <a:prstGeom prst="rect">
            <a:avLst/>
          </a:prstGeom>
          <a:noFill/>
          <a:ln>
            <a:noFill/>
          </a:ln>
        </p:spPr>
      </p:pic>
      <p:sp>
        <p:nvSpPr>
          <p:cNvPr id="2" name="Rectangle 1">
            <a:extLst>
              <a:ext uri="{FF2B5EF4-FFF2-40B4-BE49-F238E27FC236}">
                <a16:creationId xmlns:a16="http://schemas.microsoft.com/office/drawing/2014/main" id="{C85F40D3-39CE-BADF-071F-0BB581C871A9}"/>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17" name="Google Shape;117;p6"/>
          <p:cNvPicPr preferRelativeResize="0"/>
          <p:nvPr/>
        </p:nvPicPr>
        <p:blipFill rotWithShape="1">
          <a:blip r:embed="rId3">
            <a:alphaModFix/>
          </a:blip>
          <a:srcRect/>
          <a:stretch/>
        </p:blipFill>
        <p:spPr>
          <a:xfrm>
            <a:off x="304800" y="400050"/>
            <a:ext cx="8534400" cy="6057900"/>
          </a:xfrm>
          <a:prstGeom prst="rect">
            <a:avLst/>
          </a:prstGeom>
          <a:noFill/>
          <a:ln>
            <a:noFill/>
          </a:ln>
        </p:spPr>
      </p:pic>
      <p:sp>
        <p:nvSpPr>
          <p:cNvPr id="2" name="Rectangle 1">
            <a:extLst>
              <a:ext uri="{FF2B5EF4-FFF2-40B4-BE49-F238E27FC236}">
                <a16:creationId xmlns:a16="http://schemas.microsoft.com/office/drawing/2014/main" id="{6E9FBC51-2CE4-8F93-54C4-D92B9C8AA0A7}"/>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23" name="Google Shape;123;p7"/>
          <p:cNvPicPr preferRelativeResize="0"/>
          <p:nvPr/>
        </p:nvPicPr>
        <p:blipFill rotWithShape="1">
          <a:blip r:embed="rId3">
            <a:alphaModFix/>
          </a:blip>
          <a:srcRect/>
          <a:stretch/>
        </p:blipFill>
        <p:spPr>
          <a:xfrm>
            <a:off x="242888" y="666750"/>
            <a:ext cx="8658225" cy="5524500"/>
          </a:xfrm>
          <a:prstGeom prst="rect">
            <a:avLst/>
          </a:prstGeom>
          <a:noFill/>
          <a:ln>
            <a:noFill/>
          </a:ln>
        </p:spPr>
      </p:pic>
      <p:sp>
        <p:nvSpPr>
          <p:cNvPr id="2" name="Rectangle 1">
            <a:extLst>
              <a:ext uri="{FF2B5EF4-FFF2-40B4-BE49-F238E27FC236}">
                <a16:creationId xmlns:a16="http://schemas.microsoft.com/office/drawing/2014/main" id="{364EE31F-4413-AEB9-1364-019ED5619D00}"/>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8"/>
          <p:cNvPicPr preferRelativeResize="0"/>
          <p:nvPr/>
        </p:nvPicPr>
        <p:blipFill rotWithShape="1">
          <a:blip r:embed="rId3">
            <a:alphaModFix/>
          </a:blip>
          <a:srcRect/>
          <a:stretch/>
        </p:blipFill>
        <p:spPr>
          <a:xfrm>
            <a:off x="28575" y="609600"/>
            <a:ext cx="9115425" cy="3724275"/>
          </a:xfrm>
          <a:prstGeom prst="rect">
            <a:avLst/>
          </a:prstGeom>
          <a:noFill/>
          <a:ln>
            <a:noFill/>
          </a:ln>
        </p:spPr>
      </p:pic>
      <p:sp>
        <p:nvSpPr>
          <p:cNvPr id="2" name="Rectangle 1">
            <a:extLst>
              <a:ext uri="{FF2B5EF4-FFF2-40B4-BE49-F238E27FC236}">
                <a16:creationId xmlns:a16="http://schemas.microsoft.com/office/drawing/2014/main" id="{ED71C11D-2ACA-C73E-265A-E93F57015449}"/>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34" name="Google Shape;134;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35" name="Google Shape;135;p9"/>
          <p:cNvPicPr preferRelativeResize="0"/>
          <p:nvPr/>
        </p:nvPicPr>
        <p:blipFill rotWithShape="1">
          <a:blip r:embed="rId3">
            <a:alphaModFix/>
          </a:blip>
          <a:srcRect/>
          <a:stretch/>
        </p:blipFill>
        <p:spPr>
          <a:xfrm>
            <a:off x="1" y="1"/>
            <a:ext cx="9143999" cy="6260840"/>
          </a:xfrm>
          <a:prstGeom prst="rect">
            <a:avLst/>
          </a:prstGeom>
          <a:noFill/>
          <a:ln>
            <a:noFill/>
          </a:ln>
        </p:spPr>
      </p:pic>
      <p:sp>
        <p:nvSpPr>
          <p:cNvPr id="2" name="Rectangle 1">
            <a:extLst>
              <a:ext uri="{FF2B5EF4-FFF2-40B4-BE49-F238E27FC236}">
                <a16:creationId xmlns:a16="http://schemas.microsoft.com/office/drawing/2014/main" id="{EDCD819E-4666-7A21-FA9E-D5E5FD6CB7F5}"/>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41" name="Google Shape;141;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42" name="Google Shape;142;p10"/>
          <p:cNvPicPr preferRelativeResize="0"/>
          <p:nvPr/>
        </p:nvPicPr>
        <p:blipFill rotWithShape="1">
          <a:blip r:embed="rId3">
            <a:alphaModFix/>
          </a:blip>
          <a:srcRect/>
          <a:stretch/>
        </p:blipFill>
        <p:spPr>
          <a:xfrm>
            <a:off x="381000" y="228600"/>
            <a:ext cx="8240486" cy="5976257"/>
          </a:xfrm>
          <a:prstGeom prst="rect">
            <a:avLst/>
          </a:prstGeom>
          <a:noFill/>
          <a:ln>
            <a:noFill/>
          </a:ln>
        </p:spPr>
      </p:pic>
      <p:sp>
        <p:nvSpPr>
          <p:cNvPr id="2" name="Rectangle 1">
            <a:extLst>
              <a:ext uri="{FF2B5EF4-FFF2-40B4-BE49-F238E27FC236}">
                <a16:creationId xmlns:a16="http://schemas.microsoft.com/office/drawing/2014/main" id="{88417991-1992-17BD-EC01-47EB9A17523D}"/>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1"/>
          <p:cNvPicPr preferRelativeResize="0"/>
          <p:nvPr/>
        </p:nvPicPr>
        <p:blipFill rotWithShape="1">
          <a:blip r:embed="rId3">
            <a:alphaModFix/>
          </a:blip>
          <a:srcRect/>
          <a:stretch/>
        </p:blipFill>
        <p:spPr>
          <a:xfrm>
            <a:off x="342900" y="776288"/>
            <a:ext cx="8458200" cy="5305425"/>
          </a:xfrm>
          <a:prstGeom prst="rect">
            <a:avLst/>
          </a:prstGeom>
          <a:noFill/>
          <a:ln>
            <a:noFill/>
          </a:ln>
        </p:spPr>
      </p:pic>
      <p:sp>
        <p:nvSpPr>
          <p:cNvPr id="2" name="Rectangle 1">
            <a:extLst>
              <a:ext uri="{FF2B5EF4-FFF2-40B4-BE49-F238E27FC236}">
                <a16:creationId xmlns:a16="http://schemas.microsoft.com/office/drawing/2014/main" id="{9C8F6259-844C-F05E-628A-61AD81AC2710}"/>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53" name="Google Shape;153;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54" name="Google Shape;154;p12"/>
          <p:cNvPicPr preferRelativeResize="0"/>
          <p:nvPr/>
        </p:nvPicPr>
        <p:blipFill rotWithShape="1">
          <a:blip r:embed="rId3">
            <a:alphaModFix/>
          </a:blip>
          <a:srcRect/>
          <a:stretch/>
        </p:blipFill>
        <p:spPr>
          <a:xfrm>
            <a:off x="373224" y="195070"/>
            <a:ext cx="8313576" cy="5785854"/>
          </a:xfrm>
          <a:prstGeom prst="rect">
            <a:avLst/>
          </a:prstGeom>
          <a:noFill/>
          <a:ln>
            <a:noFill/>
          </a:ln>
        </p:spPr>
      </p:pic>
      <p:sp>
        <p:nvSpPr>
          <p:cNvPr id="2" name="Rectangle 1">
            <a:extLst>
              <a:ext uri="{FF2B5EF4-FFF2-40B4-BE49-F238E27FC236}">
                <a16:creationId xmlns:a16="http://schemas.microsoft.com/office/drawing/2014/main" id="{8141FF6F-8542-C386-9EF2-3C17C95B0EAA}"/>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60" name="Google Shape;160;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61" name="Google Shape;161;p13"/>
          <p:cNvPicPr preferRelativeResize="0"/>
          <p:nvPr/>
        </p:nvPicPr>
        <p:blipFill rotWithShape="1">
          <a:blip r:embed="rId3">
            <a:alphaModFix/>
          </a:blip>
          <a:srcRect/>
          <a:stretch/>
        </p:blipFill>
        <p:spPr>
          <a:xfrm>
            <a:off x="0" y="57150"/>
            <a:ext cx="9087899" cy="6572250"/>
          </a:xfrm>
          <a:prstGeom prst="rect">
            <a:avLst/>
          </a:prstGeom>
          <a:noFill/>
          <a:ln>
            <a:noFill/>
          </a:ln>
        </p:spPr>
      </p:pic>
      <p:sp>
        <p:nvSpPr>
          <p:cNvPr id="2" name="Rectangle 1">
            <a:extLst>
              <a:ext uri="{FF2B5EF4-FFF2-40B4-BE49-F238E27FC236}">
                <a16:creationId xmlns:a16="http://schemas.microsoft.com/office/drawing/2014/main" id="{B17CDFF8-1749-5DF4-90AC-E4A4A1543BCE}"/>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7E596E10-224A-CEB9-3978-BAF62AFD79FE}"/>
            </a:ext>
          </a:extLst>
        </p:cNvPr>
        <p:cNvGrpSpPr/>
        <p:nvPr/>
      </p:nvGrpSpPr>
      <p:grpSpPr>
        <a:xfrm>
          <a:off x="0" y="0"/>
          <a:ext cx="0" cy="0"/>
          <a:chOff x="0" y="0"/>
          <a:chExt cx="0" cy="0"/>
        </a:xfrm>
      </p:grpSpPr>
      <p:sp>
        <p:nvSpPr>
          <p:cNvPr id="84" name="Google Shape;84;p1">
            <a:extLst>
              <a:ext uri="{FF2B5EF4-FFF2-40B4-BE49-F238E27FC236}">
                <a16:creationId xmlns:a16="http://schemas.microsoft.com/office/drawing/2014/main" id="{C7C5895D-8FC3-C235-4375-51D8F33FB3FF}"/>
              </a:ext>
            </a:extLst>
          </p:cNvPr>
          <p:cNvSpPr txBox="1">
            <a:spLocks noGrp="1"/>
          </p:cNvSpPr>
          <p:nvPr>
            <p:ph type="ctrTitle"/>
          </p:nvPr>
        </p:nvSpPr>
        <p:spPr>
          <a:xfrm>
            <a:off x="555171" y="684181"/>
            <a:ext cx="7772400" cy="1470025"/>
          </a:xfrm>
          <a:prstGeom prst="rect">
            <a:avLst/>
          </a:prstGeom>
          <a:noFill/>
          <a:ln>
            <a:noFill/>
          </a:ln>
        </p:spPr>
        <p:txBody>
          <a:bodyPr spcFirstLastPara="1" wrap="square" lIns="91425" tIns="45700" rIns="91425" bIns="45700" anchor="ctr" anchorCtr="0">
            <a:normAutofit fontScale="90000"/>
          </a:bodyPr>
          <a:lstStyle/>
          <a:p>
            <a:pPr>
              <a:buSzPts val="4400"/>
            </a:pPr>
            <a:r>
              <a:rPr lang="en-US" b="1" i="0" dirty="0">
                <a:solidFill>
                  <a:srgbClr val="05192D"/>
                </a:solidFill>
                <a:effectLst/>
                <a:latin typeface="Studio-Feixen-Sans"/>
              </a:rPr>
              <a:t>What is the Confusion Matrix?</a:t>
            </a:r>
            <a:br>
              <a:rPr lang="en-US" b="1" i="0" dirty="0">
                <a:solidFill>
                  <a:srgbClr val="05192D"/>
                </a:solidFill>
                <a:effectLst/>
                <a:latin typeface="Studio-Feixen-Sans"/>
              </a:rPr>
            </a:br>
            <a:br>
              <a:rPr lang="en-US" dirty="0"/>
            </a:br>
            <a:br>
              <a:rPr lang="en-US" dirty="0"/>
            </a:br>
            <a:endParaRPr sz="1800" dirty="0"/>
          </a:p>
        </p:txBody>
      </p:sp>
      <p:sp>
        <p:nvSpPr>
          <p:cNvPr id="2" name="Rectangle 1">
            <a:extLst>
              <a:ext uri="{FF2B5EF4-FFF2-40B4-BE49-F238E27FC236}">
                <a16:creationId xmlns:a16="http://schemas.microsoft.com/office/drawing/2014/main" id="{4E0E782C-54FB-F816-1A82-4E2B3A7342AC}"/>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
        <p:nvSpPr>
          <p:cNvPr id="4" name="TextBox 3">
            <a:extLst>
              <a:ext uri="{FF2B5EF4-FFF2-40B4-BE49-F238E27FC236}">
                <a16:creationId xmlns:a16="http://schemas.microsoft.com/office/drawing/2014/main" id="{D0FAD5C9-FD35-CCC9-3EDE-464FFF7640A7}"/>
              </a:ext>
            </a:extLst>
          </p:cNvPr>
          <p:cNvSpPr txBox="1"/>
          <p:nvPr/>
        </p:nvSpPr>
        <p:spPr>
          <a:xfrm>
            <a:off x="1014703" y="1964902"/>
            <a:ext cx="7574126" cy="2308324"/>
          </a:xfrm>
          <a:prstGeom prst="rect">
            <a:avLst/>
          </a:prstGeom>
          <a:noFill/>
        </p:spPr>
        <p:txBody>
          <a:bodyPr wrap="square">
            <a:spAutoFit/>
          </a:bodyPr>
          <a:lstStyle/>
          <a:p>
            <a:r>
              <a:rPr lang="en-US" sz="1800" b="0" i="0" dirty="0">
                <a:solidFill>
                  <a:srgbClr val="05192D"/>
                </a:solidFill>
                <a:effectLst/>
                <a:latin typeface="Studio-Feixen-Sans"/>
              </a:rPr>
              <a:t>The confusion matrix is a tool used to evaluate the performance of a model and is visually represented as a table. </a:t>
            </a:r>
          </a:p>
          <a:p>
            <a:endParaRPr lang="en-US" sz="1800" dirty="0">
              <a:solidFill>
                <a:srgbClr val="05192D"/>
              </a:solidFill>
              <a:latin typeface="Studio-Feixen-Sans"/>
            </a:endParaRPr>
          </a:p>
          <a:p>
            <a:r>
              <a:rPr lang="en-US" sz="1800" b="0" i="0" dirty="0">
                <a:solidFill>
                  <a:srgbClr val="05192D"/>
                </a:solidFill>
                <a:effectLst/>
                <a:latin typeface="Studio-Feixen-Sans"/>
              </a:rPr>
              <a:t>It provides a deeper layer of insight to data practitioners on the model's performance, errors, and weaknesses. </a:t>
            </a:r>
          </a:p>
          <a:p>
            <a:endParaRPr lang="en-US" sz="1800" dirty="0">
              <a:solidFill>
                <a:srgbClr val="05192D"/>
              </a:solidFill>
              <a:latin typeface="Studio-Feixen-Sans"/>
            </a:endParaRPr>
          </a:p>
          <a:p>
            <a:r>
              <a:rPr lang="en-US" sz="1800" b="0" i="0" dirty="0">
                <a:solidFill>
                  <a:srgbClr val="05192D"/>
                </a:solidFill>
                <a:effectLst/>
                <a:latin typeface="Studio-Feixen-Sans"/>
              </a:rPr>
              <a:t>This allows for data practitioners to further analyze their model through fine-tuning.</a:t>
            </a:r>
            <a:endParaRPr lang="en-IN" sz="1800" dirty="0"/>
          </a:p>
        </p:txBody>
      </p:sp>
    </p:spTree>
    <p:extLst>
      <p:ext uri="{BB962C8B-B14F-4D97-AF65-F5344CB8AC3E}">
        <p14:creationId xmlns:p14="http://schemas.microsoft.com/office/powerpoint/2010/main" val="2199961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67" name="Google Shape;167;p14"/>
          <p:cNvPicPr preferRelativeResize="0"/>
          <p:nvPr/>
        </p:nvPicPr>
        <p:blipFill rotWithShape="1">
          <a:blip r:embed="rId3">
            <a:alphaModFix/>
          </a:blip>
          <a:srcRect/>
          <a:stretch/>
        </p:blipFill>
        <p:spPr>
          <a:xfrm>
            <a:off x="304800" y="457200"/>
            <a:ext cx="8527821" cy="6096000"/>
          </a:xfrm>
          <a:prstGeom prst="rect">
            <a:avLst/>
          </a:prstGeom>
          <a:noFill/>
          <a:ln>
            <a:noFill/>
          </a:ln>
        </p:spPr>
      </p:pic>
      <p:sp>
        <p:nvSpPr>
          <p:cNvPr id="2" name="Rectangle 1">
            <a:extLst>
              <a:ext uri="{FF2B5EF4-FFF2-40B4-BE49-F238E27FC236}">
                <a16:creationId xmlns:a16="http://schemas.microsoft.com/office/drawing/2014/main" id="{7818934B-60F5-F744-ECAF-E6AAEBC49D0F}"/>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73" name="Google Shape;173;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74" name="Google Shape;174;p15"/>
          <p:cNvPicPr preferRelativeResize="0"/>
          <p:nvPr/>
        </p:nvPicPr>
        <p:blipFill rotWithShape="1">
          <a:blip r:embed="rId3">
            <a:alphaModFix/>
          </a:blip>
          <a:srcRect/>
          <a:stretch/>
        </p:blipFill>
        <p:spPr>
          <a:xfrm>
            <a:off x="9418" y="265220"/>
            <a:ext cx="8991601" cy="6248400"/>
          </a:xfrm>
          <a:prstGeom prst="rect">
            <a:avLst/>
          </a:prstGeom>
          <a:noFill/>
          <a:ln>
            <a:noFill/>
          </a:ln>
        </p:spPr>
      </p:pic>
      <p:sp>
        <p:nvSpPr>
          <p:cNvPr id="2" name="Rectangle 1">
            <a:extLst>
              <a:ext uri="{FF2B5EF4-FFF2-40B4-BE49-F238E27FC236}">
                <a16:creationId xmlns:a16="http://schemas.microsoft.com/office/drawing/2014/main" id="{086D6120-22ED-86DB-01FF-05FDF6A8A8C4}"/>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80" name="Google Shape;180;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81" name="Google Shape;181;p16"/>
          <p:cNvPicPr preferRelativeResize="0"/>
          <p:nvPr/>
        </p:nvPicPr>
        <p:blipFill rotWithShape="1">
          <a:blip r:embed="rId3">
            <a:alphaModFix/>
          </a:blip>
          <a:srcRect/>
          <a:stretch/>
        </p:blipFill>
        <p:spPr>
          <a:xfrm>
            <a:off x="0" y="228600"/>
            <a:ext cx="9087646" cy="6096000"/>
          </a:xfrm>
          <a:prstGeom prst="rect">
            <a:avLst/>
          </a:prstGeom>
          <a:noFill/>
          <a:ln>
            <a:noFill/>
          </a:ln>
        </p:spPr>
      </p:pic>
      <p:pic>
        <p:nvPicPr>
          <p:cNvPr id="182" name="Google Shape;182;p16"/>
          <p:cNvPicPr preferRelativeResize="0"/>
          <p:nvPr/>
        </p:nvPicPr>
        <p:blipFill rotWithShape="1">
          <a:blip r:embed="rId4">
            <a:alphaModFix/>
          </a:blip>
          <a:srcRect/>
          <a:stretch/>
        </p:blipFill>
        <p:spPr>
          <a:xfrm>
            <a:off x="0" y="157163"/>
            <a:ext cx="9051994" cy="6319837"/>
          </a:xfrm>
          <a:prstGeom prst="rect">
            <a:avLst/>
          </a:prstGeom>
          <a:noFill/>
          <a:ln>
            <a:noFill/>
          </a:ln>
        </p:spPr>
      </p:pic>
      <p:sp>
        <p:nvSpPr>
          <p:cNvPr id="2" name="Rectangle 1">
            <a:extLst>
              <a:ext uri="{FF2B5EF4-FFF2-40B4-BE49-F238E27FC236}">
                <a16:creationId xmlns:a16="http://schemas.microsoft.com/office/drawing/2014/main" id="{7100538D-CC9C-421F-A1A9-41223DCED9BD}"/>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88" name="Google Shape;188;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89" name="Google Shape;189;p17"/>
          <p:cNvPicPr preferRelativeResize="0"/>
          <p:nvPr/>
        </p:nvPicPr>
        <p:blipFill rotWithShape="1">
          <a:blip r:embed="rId3">
            <a:alphaModFix/>
          </a:blip>
          <a:srcRect/>
          <a:stretch/>
        </p:blipFill>
        <p:spPr>
          <a:xfrm>
            <a:off x="597159" y="51318"/>
            <a:ext cx="8089641" cy="6126163"/>
          </a:xfrm>
          <a:prstGeom prst="rect">
            <a:avLst/>
          </a:prstGeom>
          <a:noFill/>
          <a:ln>
            <a:noFill/>
          </a:ln>
        </p:spPr>
      </p:pic>
      <p:sp>
        <p:nvSpPr>
          <p:cNvPr id="2" name="Rectangle 1">
            <a:extLst>
              <a:ext uri="{FF2B5EF4-FFF2-40B4-BE49-F238E27FC236}">
                <a16:creationId xmlns:a16="http://schemas.microsoft.com/office/drawing/2014/main" id="{8EF1EA34-A3D3-8EB4-8462-2E4D9CFBA9AA}"/>
              </a:ext>
            </a:extLst>
          </p:cNvPr>
          <p:cNvSpPr/>
          <p:nvPr/>
        </p:nvSpPr>
        <p:spPr>
          <a:xfrm>
            <a:off x="0" y="6425682"/>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6" name="Google Shape;196;p18"/>
          <p:cNvPicPr preferRelativeResize="0"/>
          <p:nvPr/>
        </p:nvPicPr>
        <p:blipFill rotWithShape="1">
          <a:blip r:embed="rId3">
            <a:alphaModFix/>
          </a:blip>
          <a:srcRect/>
          <a:stretch/>
        </p:blipFill>
        <p:spPr>
          <a:xfrm>
            <a:off x="569167" y="121300"/>
            <a:ext cx="8304245" cy="6126162"/>
          </a:xfrm>
          <a:prstGeom prst="rect">
            <a:avLst/>
          </a:prstGeom>
          <a:noFill/>
          <a:ln>
            <a:noFill/>
          </a:ln>
        </p:spPr>
      </p:pic>
      <p:sp>
        <p:nvSpPr>
          <p:cNvPr id="2" name="Rectangle 1">
            <a:extLst>
              <a:ext uri="{FF2B5EF4-FFF2-40B4-BE49-F238E27FC236}">
                <a16:creationId xmlns:a16="http://schemas.microsoft.com/office/drawing/2014/main" id="{9C239D99-2F77-9DE9-296B-1984198CDB1D}"/>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94A6E078-E0A5-4B05-BF82-060BB435BDFA}"/>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pic>
        <p:nvPicPr>
          <p:cNvPr id="3" name="Picture 2"/>
          <p:cNvPicPr>
            <a:picLocks noChangeAspect="1"/>
          </p:cNvPicPr>
          <p:nvPr/>
        </p:nvPicPr>
        <p:blipFill rotWithShape="1">
          <a:blip r:embed="rId3"/>
          <a:srcRect l="29640" t="27031" r="39372" b="28564"/>
          <a:stretch/>
        </p:blipFill>
        <p:spPr>
          <a:xfrm>
            <a:off x="423080" y="641444"/>
            <a:ext cx="3799823" cy="3138986"/>
          </a:xfrm>
          <a:prstGeom prst="rect">
            <a:avLst/>
          </a:prstGeom>
        </p:spPr>
      </p:pic>
      <p:sp>
        <p:nvSpPr>
          <p:cNvPr id="4" name="Rectangle 3"/>
          <p:cNvSpPr/>
          <p:nvPr/>
        </p:nvSpPr>
        <p:spPr>
          <a:xfrm>
            <a:off x="4387756" y="127316"/>
            <a:ext cx="4572000" cy="954107"/>
          </a:xfrm>
          <a:prstGeom prst="rect">
            <a:avLst/>
          </a:prstGeom>
        </p:spPr>
        <p:txBody>
          <a:bodyPr>
            <a:spAutoFit/>
          </a:bodyPr>
          <a:lstStyle/>
          <a:p>
            <a:pPr>
              <a:buFont typeface="Arial" panose="020B0604020202020204" pitchFamily="34" charset="0"/>
              <a:buChar char="•"/>
            </a:pPr>
            <a:r>
              <a:rPr lang="en-US" dirty="0">
                <a:solidFill>
                  <a:srgbClr val="242424"/>
                </a:solidFill>
                <a:latin typeface="source-serif-pro"/>
              </a:rPr>
              <a:t>Mean Squared Error represents the average of the squared difference between the original and predicted values in the data set. It measures the variance of the residuals.</a:t>
            </a:r>
          </a:p>
        </p:txBody>
      </p:sp>
      <p:pic>
        <p:nvPicPr>
          <p:cNvPr id="5" name="Picture 4"/>
          <p:cNvPicPr>
            <a:picLocks noChangeAspect="1"/>
          </p:cNvPicPr>
          <p:nvPr/>
        </p:nvPicPr>
        <p:blipFill rotWithShape="1">
          <a:blip r:embed="rId4"/>
          <a:srcRect l="40000" t="43828" r="40448" b="50597"/>
          <a:stretch/>
        </p:blipFill>
        <p:spPr>
          <a:xfrm>
            <a:off x="5117910" y="1056485"/>
            <a:ext cx="2954314" cy="473594"/>
          </a:xfrm>
          <a:prstGeom prst="rect">
            <a:avLst/>
          </a:prstGeom>
        </p:spPr>
      </p:pic>
      <p:pic>
        <p:nvPicPr>
          <p:cNvPr id="6" name="Picture 5"/>
          <p:cNvPicPr>
            <a:picLocks noChangeAspect="1"/>
          </p:cNvPicPr>
          <p:nvPr/>
        </p:nvPicPr>
        <p:blipFill rotWithShape="1">
          <a:blip r:embed="rId4"/>
          <a:srcRect l="39850" t="73295" r="40746" b="21130"/>
          <a:stretch/>
        </p:blipFill>
        <p:spPr>
          <a:xfrm>
            <a:off x="5153003" y="2593841"/>
            <a:ext cx="3041505" cy="491320"/>
          </a:xfrm>
          <a:prstGeom prst="rect">
            <a:avLst/>
          </a:prstGeom>
        </p:spPr>
      </p:pic>
      <p:sp>
        <p:nvSpPr>
          <p:cNvPr id="7" name="Rectangle 6"/>
          <p:cNvSpPr/>
          <p:nvPr/>
        </p:nvSpPr>
        <p:spPr>
          <a:xfrm>
            <a:off x="4387756" y="1654335"/>
            <a:ext cx="4572000" cy="954107"/>
          </a:xfrm>
          <a:prstGeom prst="rect">
            <a:avLst/>
          </a:prstGeom>
        </p:spPr>
        <p:txBody>
          <a:bodyPr>
            <a:spAutoFit/>
          </a:bodyPr>
          <a:lstStyle/>
          <a:p>
            <a:pPr>
              <a:buFont typeface="Arial" panose="020B0604020202020204" pitchFamily="34" charset="0"/>
              <a:buChar char="•"/>
            </a:pPr>
            <a:r>
              <a:rPr lang="en-US" dirty="0">
                <a:solidFill>
                  <a:srgbClr val="242424"/>
                </a:solidFill>
                <a:latin typeface="source-serif-pro"/>
              </a:rPr>
              <a:t>Mean Squared Error represents the average of the squared difference between the original and predicted values in the data set. It measures the variance of the residuals.</a:t>
            </a:r>
          </a:p>
        </p:txBody>
      </p:sp>
      <p:sp>
        <p:nvSpPr>
          <p:cNvPr id="8" name="Rectangle 7"/>
          <p:cNvSpPr/>
          <p:nvPr/>
        </p:nvSpPr>
        <p:spPr>
          <a:xfrm>
            <a:off x="4397451" y="3178616"/>
            <a:ext cx="4572000" cy="738664"/>
          </a:xfrm>
          <a:prstGeom prst="rect">
            <a:avLst/>
          </a:prstGeom>
        </p:spPr>
        <p:txBody>
          <a:bodyPr>
            <a:spAutoFit/>
          </a:bodyPr>
          <a:lstStyle/>
          <a:p>
            <a:pPr>
              <a:buFont typeface="Arial" panose="020B0604020202020204" pitchFamily="34" charset="0"/>
              <a:buChar char="•"/>
            </a:pPr>
            <a:r>
              <a:rPr lang="en-US" dirty="0">
                <a:solidFill>
                  <a:srgbClr val="242424"/>
                </a:solidFill>
                <a:latin typeface="source-serif-pro"/>
              </a:rPr>
              <a:t> Root Mean Squared Error  is the square root of Mean Squared error. It measures the standard deviation of residuals.</a:t>
            </a:r>
          </a:p>
        </p:txBody>
      </p:sp>
      <p:pic>
        <p:nvPicPr>
          <p:cNvPr id="9" name="Picture 8"/>
          <p:cNvPicPr>
            <a:picLocks noChangeAspect="1"/>
          </p:cNvPicPr>
          <p:nvPr/>
        </p:nvPicPr>
        <p:blipFill rotWithShape="1">
          <a:blip r:embed="rId5"/>
          <a:srcRect l="35224" t="46482" r="36418" b="46615"/>
          <a:stretch/>
        </p:blipFill>
        <p:spPr>
          <a:xfrm>
            <a:off x="5162698" y="3925321"/>
            <a:ext cx="3041505" cy="416207"/>
          </a:xfrm>
          <a:prstGeom prst="rect">
            <a:avLst/>
          </a:prstGeom>
        </p:spPr>
      </p:pic>
      <p:sp>
        <p:nvSpPr>
          <p:cNvPr id="10" name="Rectangle 9"/>
          <p:cNvSpPr/>
          <p:nvPr/>
        </p:nvSpPr>
        <p:spPr>
          <a:xfrm>
            <a:off x="151084" y="3889631"/>
            <a:ext cx="4071819" cy="1384995"/>
          </a:xfrm>
          <a:prstGeom prst="rect">
            <a:avLst/>
          </a:prstGeom>
        </p:spPr>
        <p:txBody>
          <a:bodyPr wrap="square">
            <a:spAutoFit/>
          </a:bodyPr>
          <a:lstStyle/>
          <a:p>
            <a:pPr>
              <a:buFont typeface="Arial" panose="020B0604020202020204" pitchFamily="34" charset="0"/>
              <a:buChar char="•"/>
            </a:pPr>
            <a:r>
              <a:rPr lang="en-US" dirty="0">
                <a:solidFill>
                  <a:srgbClr val="242424"/>
                </a:solidFill>
                <a:latin typeface="source-serif-pro"/>
              </a:rPr>
              <a:t>The coefficient of determination or R-squared</a:t>
            </a:r>
            <a:r>
              <a:rPr lang="en-US" b="1" dirty="0">
                <a:solidFill>
                  <a:srgbClr val="242424"/>
                </a:solidFill>
                <a:latin typeface="source-serif-pro"/>
              </a:rPr>
              <a:t> </a:t>
            </a:r>
            <a:r>
              <a:rPr lang="en-US" dirty="0">
                <a:solidFill>
                  <a:srgbClr val="242424"/>
                </a:solidFill>
                <a:latin typeface="source-serif-pro"/>
              </a:rPr>
              <a:t>represents the proportion of the variance in the dependent variable which is explained by the linear regression model. It is a scale-free score i.e. irrespective of the values being small or large, the value of R square will be less than one.</a:t>
            </a:r>
          </a:p>
        </p:txBody>
      </p:sp>
      <p:pic>
        <p:nvPicPr>
          <p:cNvPr id="11" name="Picture 10"/>
          <p:cNvPicPr>
            <a:picLocks noChangeAspect="1"/>
          </p:cNvPicPr>
          <p:nvPr/>
        </p:nvPicPr>
        <p:blipFill rotWithShape="1">
          <a:blip r:embed="rId6"/>
          <a:srcRect l="41045" t="67189" r="42686" b="24051"/>
          <a:stretch/>
        </p:blipFill>
        <p:spPr>
          <a:xfrm>
            <a:off x="816950" y="5383827"/>
            <a:ext cx="2412435" cy="730370"/>
          </a:xfrm>
          <a:prstGeom prst="rect">
            <a:avLst/>
          </a:prstGeom>
        </p:spPr>
      </p:pic>
      <p:sp>
        <p:nvSpPr>
          <p:cNvPr id="12" name="Rectangle 11"/>
          <p:cNvSpPr/>
          <p:nvPr/>
        </p:nvSpPr>
        <p:spPr>
          <a:xfrm>
            <a:off x="4222903" y="4390577"/>
            <a:ext cx="5083791" cy="1169551"/>
          </a:xfrm>
          <a:prstGeom prst="rect">
            <a:avLst/>
          </a:prstGeom>
        </p:spPr>
        <p:txBody>
          <a:bodyPr wrap="square">
            <a:spAutoFit/>
          </a:bodyPr>
          <a:lstStyle/>
          <a:p>
            <a:pPr>
              <a:buFont typeface="Arial" panose="020B0604020202020204" pitchFamily="34" charset="0"/>
              <a:buChar char="•"/>
            </a:pPr>
            <a:r>
              <a:rPr lang="en-US" dirty="0">
                <a:solidFill>
                  <a:srgbClr val="242424"/>
                </a:solidFill>
                <a:latin typeface="source-serif-pro"/>
              </a:rPr>
              <a:t>Adjusted R squared is a modified version of R square, and it is adjusted for the number of independent variables in the model, and it will always be less than or equal to R².In the formula below </a:t>
            </a:r>
            <a:r>
              <a:rPr lang="en-US" b="1" dirty="0">
                <a:solidFill>
                  <a:srgbClr val="242424"/>
                </a:solidFill>
                <a:latin typeface="source-serif-pro"/>
              </a:rPr>
              <a:t>n</a:t>
            </a:r>
            <a:r>
              <a:rPr lang="en-US" dirty="0">
                <a:solidFill>
                  <a:srgbClr val="242424"/>
                </a:solidFill>
                <a:latin typeface="source-serif-pro"/>
              </a:rPr>
              <a:t> is the number of observations in the data and </a:t>
            </a:r>
            <a:r>
              <a:rPr lang="en-US" b="1" dirty="0">
                <a:solidFill>
                  <a:srgbClr val="242424"/>
                </a:solidFill>
                <a:latin typeface="source-serif-pro"/>
              </a:rPr>
              <a:t>k</a:t>
            </a:r>
            <a:r>
              <a:rPr lang="en-US" dirty="0">
                <a:solidFill>
                  <a:srgbClr val="242424"/>
                </a:solidFill>
                <a:latin typeface="source-serif-pro"/>
              </a:rPr>
              <a:t> is the number of the independent variables in the data.</a:t>
            </a:r>
          </a:p>
        </p:txBody>
      </p:sp>
      <p:pic>
        <p:nvPicPr>
          <p:cNvPr id="13" name="Picture 12"/>
          <p:cNvPicPr>
            <a:picLocks noChangeAspect="1"/>
          </p:cNvPicPr>
          <p:nvPr/>
        </p:nvPicPr>
        <p:blipFill rotWithShape="1">
          <a:blip r:embed="rId7"/>
          <a:srcRect l="42836" t="80728" r="41492" b="9980"/>
          <a:stretch/>
        </p:blipFill>
        <p:spPr>
          <a:xfrm>
            <a:off x="5568287" y="5471962"/>
            <a:ext cx="2197290" cy="732431"/>
          </a:xfrm>
          <a:prstGeom prst="rect">
            <a:avLst/>
          </a:prstGeom>
        </p:spPr>
      </p:pic>
    </p:spTree>
    <p:extLst>
      <p:ext uri="{BB962C8B-B14F-4D97-AF65-F5344CB8AC3E}">
        <p14:creationId xmlns:p14="http://schemas.microsoft.com/office/powerpoint/2010/main" val="186627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94A6E078-E0A5-4B05-BF82-060BB435BDFA}"/>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
        <p:nvSpPr>
          <p:cNvPr id="3" name="Rectangle 2"/>
          <p:cNvSpPr/>
          <p:nvPr/>
        </p:nvSpPr>
        <p:spPr>
          <a:xfrm>
            <a:off x="639513" y="190718"/>
            <a:ext cx="7671974" cy="307777"/>
          </a:xfrm>
          <a:prstGeom prst="rect">
            <a:avLst/>
          </a:prstGeom>
        </p:spPr>
        <p:txBody>
          <a:bodyPr wrap="square">
            <a:spAutoFit/>
          </a:bodyPr>
          <a:lstStyle/>
          <a:p>
            <a:r>
              <a:rPr lang="en-US" b="1" dirty="0">
                <a:solidFill>
                  <a:srgbClr val="242424"/>
                </a:solidFill>
                <a:latin typeface="sohne"/>
              </a:rPr>
              <a:t>Differences among these evaluation metrics</a:t>
            </a:r>
          </a:p>
        </p:txBody>
      </p:sp>
      <p:sp>
        <p:nvSpPr>
          <p:cNvPr id="5" name="Rectangle 4"/>
          <p:cNvSpPr/>
          <p:nvPr/>
        </p:nvSpPr>
        <p:spPr>
          <a:xfrm>
            <a:off x="639512" y="614149"/>
            <a:ext cx="8368009" cy="6047809"/>
          </a:xfrm>
          <a:prstGeom prst="rect">
            <a:avLst/>
          </a:prstGeom>
        </p:spPr>
        <p:txBody>
          <a:bodyPr wrap="square">
            <a:spAutoFit/>
          </a:bodyPr>
          <a:lstStyle/>
          <a:p>
            <a:pPr>
              <a:buFont typeface="Arial" panose="020B0604020202020204" pitchFamily="34" charset="0"/>
              <a:buChar char="•"/>
            </a:pPr>
            <a:r>
              <a:rPr lang="en-US" sz="1500" dirty="0">
                <a:solidFill>
                  <a:srgbClr val="242424"/>
                </a:solidFill>
                <a:latin typeface="source-serif-pro"/>
              </a:rPr>
              <a:t>Mean Squared Error(MSE) and Root Mean Square Error penalizes the large prediction errors vi-a-vis Mean Absolute Error (MAE). However, RMSE is widely used than MSE to evaluate the performance of the regression model with other random models as it has the same units as the dependent variable (Y-axis).</a:t>
            </a:r>
          </a:p>
          <a:p>
            <a:endParaRPr lang="en-US" sz="1500" dirty="0">
              <a:solidFill>
                <a:srgbClr val="242424"/>
              </a:solidFill>
              <a:latin typeface="source-serif-pro"/>
            </a:endParaRPr>
          </a:p>
          <a:p>
            <a:pPr>
              <a:buFont typeface="Arial" panose="020B0604020202020204" pitchFamily="34" charset="0"/>
              <a:buChar char="•"/>
            </a:pPr>
            <a:r>
              <a:rPr lang="en-US" sz="1500" dirty="0"/>
              <a:t>MSE is a differentiable function that makes it easy to perform mathematical operations in comparison to a non-differentiable function like MAE. Therefore, in many models, RMSE is used as a default metric for calculating Loss Function despite being harder to interpret than MAE.</a:t>
            </a:r>
          </a:p>
          <a:p>
            <a:pPr>
              <a:buFont typeface="Arial" panose="020B0604020202020204" pitchFamily="34" charset="0"/>
              <a:buChar char="•"/>
            </a:pPr>
            <a:endParaRPr lang="en-US" sz="1500" dirty="0"/>
          </a:p>
          <a:p>
            <a:pPr>
              <a:buFont typeface="Arial" panose="020B0604020202020204" pitchFamily="34" charset="0"/>
              <a:buChar char="•"/>
            </a:pPr>
            <a:r>
              <a:rPr lang="en-US" sz="1500" dirty="0"/>
              <a:t>The lower value of MAE, MSE, and RMSE implies higher accuracy of a regression model. However, a higher value of R square is considered desirable.</a:t>
            </a:r>
          </a:p>
          <a:p>
            <a:endParaRPr lang="en-US" sz="1500" dirty="0"/>
          </a:p>
          <a:p>
            <a:pPr>
              <a:buFont typeface="Arial" panose="020B0604020202020204" pitchFamily="34" charset="0"/>
              <a:buChar char="•"/>
            </a:pPr>
            <a:r>
              <a:rPr lang="en-US" sz="1500" dirty="0"/>
              <a:t>R Squared &amp; Adjusted R Squared are used for explaining how well the independent variables in the linear regression model explains the variability in the dependent variable. R Squared value always increases with the addition of the independent variables which might lead to the addition of the redundant variables in our model. However, the adjusted R-squared solves this problem.</a:t>
            </a:r>
          </a:p>
          <a:p>
            <a:pPr>
              <a:buFont typeface="Arial" panose="020B0604020202020204" pitchFamily="34" charset="0"/>
              <a:buChar char="•"/>
            </a:pPr>
            <a:endParaRPr lang="en-US" sz="1500" dirty="0"/>
          </a:p>
          <a:p>
            <a:pPr>
              <a:buFont typeface="Arial" panose="020B0604020202020204" pitchFamily="34" charset="0"/>
              <a:buChar char="•"/>
            </a:pPr>
            <a:r>
              <a:rPr lang="en-US" sz="1500" dirty="0"/>
              <a:t>Adjusted R squared takes into account the number of predictor variables, and it is used to determine the number of independent variables in our model. The value of Adjusted R squared decreases if the increase in the R square by the additional variable isn’t significant enough.</a:t>
            </a:r>
          </a:p>
          <a:p>
            <a:pPr>
              <a:buFont typeface="Arial" panose="020B0604020202020204" pitchFamily="34" charset="0"/>
              <a:buChar char="•"/>
            </a:pPr>
            <a:endParaRPr lang="en-US" sz="1500" dirty="0"/>
          </a:p>
          <a:p>
            <a:pPr>
              <a:buFont typeface="Arial" panose="020B0604020202020204" pitchFamily="34" charset="0"/>
              <a:buChar char="•"/>
            </a:pPr>
            <a:r>
              <a:rPr lang="en-US" sz="1500" dirty="0"/>
              <a:t>For comparing the accuracy among different linear regression models, RMSE is a better choice than R Squared.</a:t>
            </a:r>
          </a:p>
          <a:p>
            <a:endParaRPr lang="en-US" dirty="0"/>
          </a:p>
          <a:p>
            <a:endParaRPr lang="en-US" dirty="0"/>
          </a:p>
          <a:p>
            <a:pPr>
              <a:buFont typeface="Arial" panose="020B0604020202020204" pitchFamily="34" charset="0"/>
              <a:buChar char="•"/>
            </a:pPr>
            <a:endParaRPr lang="en-US" dirty="0">
              <a:solidFill>
                <a:srgbClr val="242424"/>
              </a:solidFill>
              <a:latin typeface="source-serif-pro"/>
            </a:endParaRPr>
          </a:p>
        </p:txBody>
      </p:sp>
    </p:spTree>
    <p:extLst>
      <p:ext uri="{BB962C8B-B14F-4D97-AF65-F5344CB8AC3E}">
        <p14:creationId xmlns:p14="http://schemas.microsoft.com/office/powerpoint/2010/main" val="1535939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38F912A9-9DC2-C2FD-6B51-4FE43925F370}"/>
            </a:ext>
          </a:extLst>
        </p:cNvPr>
        <p:cNvGrpSpPr/>
        <p:nvPr/>
      </p:nvGrpSpPr>
      <p:grpSpPr>
        <a:xfrm>
          <a:off x="0" y="0"/>
          <a:ext cx="0" cy="0"/>
          <a:chOff x="0" y="0"/>
          <a:chExt cx="0" cy="0"/>
        </a:xfrm>
      </p:grpSpPr>
      <p:sp>
        <p:nvSpPr>
          <p:cNvPr id="84" name="Google Shape;84;p1">
            <a:extLst>
              <a:ext uri="{FF2B5EF4-FFF2-40B4-BE49-F238E27FC236}">
                <a16:creationId xmlns:a16="http://schemas.microsoft.com/office/drawing/2014/main" id="{E62B02BD-773E-A791-8345-65676580AC3A}"/>
              </a:ext>
            </a:extLst>
          </p:cNvPr>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br>
              <a:rPr lang="en-US" dirty="0"/>
            </a:br>
            <a:br>
              <a:rPr lang="en-US" dirty="0"/>
            </a:br>
            <a:endParaRPr sz="1800" dirty="0"/>
          </a:p>
        </p:txBody>
      </p:sp>
      <p:sp>
        <p:nvSpPr>
          <p:cNvPr id="2" name="Rectangle 1">
            <a:extLst>
              <a:ext uri="{FF2B5EF4-FFF2-40B4-BE49-F238E27FC236}">
                <a16:creationId xmlns:a16="http://schemas.microsoft.com/office/drawing/2014/main" id="{05AA1531-0B8C-254B-08BC-9568A10FEE2B}"/>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pic>
        <p:nvPicPr>
          <p:cNvPr id="4" name="Picture 3">
            <a:extLst>
              <a:ext uri="{FF2B5EF4-FFF2-40B4-BE49-F238E27FC236}">
                <a16:creationId xmlns:a16="http://schemas.microsoft.com/office/drawing/2014/main" id="{3FFAA041-5266-8C9D-AA0B-53BB0409FAA8}"/>
              </a:ext>
            </a:extLst>
          </p:cNvPr>
          <p:cNvPicPr>
            <a:picLocks noChangeAspect="1"/>
          </p:cNvPicPr>
          <p:nvPr/>
        </p:nvPicPr>
        <p:blipFill>
          <a:blip r:embed="rId3"/>
          <a:srcRect l="27449" t="22336" r="29387" b="33220"/>
          <a:stretch/>
        </p:blipFill>
        <p:spPr>
          <a:xfrm>
            <a:off x="1562877" y="750607"/>
            <a:ext cx="6018245" cy="3485744"/>
          </a:xfrm>
          <a:prstGeom prst="rect">
            <a:avLst/>
          </a:prstGeom>
        </p:spPr>
      </p:pic>
      <p:pic>
        <p:nvPicPr>
          <p:cNvPr id="6" name="Picture 5">
            <a:extLst>
              <a:ext uri="{FF2B5EF4-FFF2-40B4-BE49-F238E27FC236}">
                <a16:creationId xmlns:a16="http://schemas.microsoft.com/office/drawing/2014/main" id="{641F7FE3-9D1D-96D2-0DCF-F0E815073BB7}"/>
              </a:ext>
            </a:extLst>
          </p:cNvPr>
          <p:cNvPicPr>
            <a:picLocks noChangeAspect="1"/>
          </p:cNvPicPr>
          <p:nvPr/>
        </p:nvPicPr>
        <p:blipFill>
          <a:blip r:embed="rId4"/>
          <a:srcRect l="66837" t="37573" r="9182" b="31951"/>
          <a:stretch/>
        </p:blipFill>
        <p:spPr>
          <a:xfrm>
            <a:off x="2827176" y="4152967"/>
            <a:ext cx="2733869" cy="1954426"/>
          </a:xfrm>
          <a:prstGeom prst="rect">
            <a:avLst/>
          </a:prstGeom>
        </p:spPr>
      </p:pic>
    </p:spTree>
    <p:extLst>
      <p:ext uri="{BB962C8B-B14F-4D97-AF65-F5344CB8AC3E}">
        <p14:creationId xmlns:p14="http://schemas.microsoft.com/office/powerpoint/2010/main" val="281160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C9FA-9021-3415-D26A-2CE0739C40FF}"/>
              </a:ext>
            </a:extLst>
          </p:cNvPr>
          <p:cNvSpPr>
            <a:spLocks noGrp="1"/>
          </p:cNvSpPr>
          <p:nvPr>
            <p:ph type="title"/>
          </p:nvPr>
        </p:nvSpPr>
        <p:spPr>
          <a:xfrm>
            <a:off x="363894" y="259878"/>
            <a:ext cx="8229600" cy="1143000"/>
          </a:xfrm>
        </p:spPr>
        <p:txBody>
          <a:bodyPr>
            <a:normAutofit fontScale="90000"/>
          </a:bodyPr>
          <a:lstStyle/>
          <a:p>
            <a:r>
              <a:rPr lang="en-US" b="0" i="0" dirty="0">
                <a:solidFill>
                  <a:srgbClr val="05192D"/>
                </a:solidFill>
                <a:effectLst/>
                <a:latin typeface="Studio-Feixen-Sans"/>
              </a:rPr>
              <a:t> Metrics measure the performance of a model.</a:t>
            </a:r>
            <a:endParaRPr lang="en-IN" dirty="0"/>
          </a:p>
        </p:txBody>
      </p:sp>
      <p:pic>
        <p:nvPicPr>
          <p:cNvPr id="5" name="Picture 4">
            <a:extLst>
              <a:ext uri="{FF2B5EF4-FFF2-40B4-BE49-F238E27FC236}">
                <a16:creationId xmlns:a16="http://schemas.microsoft.com/office/drawing/2014/main" id="{F8613931-69BB-2B53-A51F-50B555D827E0}"/>
              </a:ext>
            </a:extLst>
          </p:cNvPr>
          <p:cNvPicPr>
            <a:picLocks noChangeAspect="1"/>
          </p:cNvPicPr>
          <p:nvPr/>
        </p:nvPicPr>
        <p:blipFill>
          <a:blip r:embed="rId2"/>
          <a:srcRect l="37347" t="24331" r="38061" b="35215"/>
          <a:stretch/>
        </p:blipFill>
        <p:spPr>
          <a:xfrm>
            <a:off x="235986" y="1402878"/>
            <a:ext cx="4336014" cy="4012163"/>
          </a:xfrm>
          <a:prstGeom prst="rect">
            <a:avLst/>
          </a:prstGeom>
        </p:spPr>
      </p:pic>
      <p:pic>
        <p:nvPicPr>
          <p:cNvPr id="7" name="Picture 6">
            <a:extLst>
              <a:ext uri="{FF2B5EF4-FFF2-40B4-BE49-F238E27FC236}">
                <a16:creationId xmlns:a16="http://schemas.microsoft.com/office/drawing/2014/main" id="{4BFE1DBF-8803-607E-6F03-843EB9BCD1D6}"/>
              </a:ext>
            </a:extLst>
          </p:cNvPr>
          <p:cNvPicPr>
            <a:picLocks noChangeAspect="1"/>
          </p:cNvPicPr>
          <p:nvPr/>
        </p:nvPicPr>
        <p:blipFill>
          <a:blip r:embed="rId2"/>
          <a:srcRect l="37142" t="63697" r="38879" b="9818"/>
          <a:stretch/>
        </p:blipFill>
        <p:spPr>
          <a:xfrm>
            <a:off x="4913109" y="1417638"/>
            <a:ext cx="3994905" cy="2481944"/>
          </a:xfrm>
          <a:prstGeom prst="rect">
            <a:avLst/>
          </a:prstGeom>
        </p:spPr>
      </p:pic>
      <p:pic>
        <p:nvPicPr>
          <p:cNvPr id="9" name="Picture 8">
            <a:extLst>
              <a:ext uri="{FF2B5EF4-FFF2-40B4-BE49-F238E27FC236}">
                <a16:creationId xmlns:a16="http://schemas.microsoft.com/office/drawing/2014/main" id="{EFE6AE3E-399D-B82E-4DCA-134299A7F81A}"/>
              </a:ext>
            </a:extLst>
          </p:cNvPr>
          <p:cNvPicPr>
            <a:picLocks noChangeAspect="1"/>
          </p:cNvPicPr>
          <p:nvPr/>
        </p:nvPicPr>
        <p:blipFill>
          <a:blip r:embed="rId3"/>
          <a:srcRect l="63877" t="21791" r="3674" b="44467"/>
          <a:stretch/>
        </p:blipFill>
        <p:spPr>
          <a:xfrm>
            <a:off x="4591202" y="3874260"/>
            <a:ext cx="4383376" cy="2563861"/>
          </a:xfrm>
          <a:prstGeom prst="rect">
            <a:avLst/>
          </a:prstGeom>
        </p:spPr>
      </p:pic>
      <p:sp>
        <p:nvSpPr>
          <p:cNvPr id="10" name="Rectangle 9">
            <a:extLst>
              <a:ext uri="{FF2B5EF4-FFF2-40B4-BE49-F238E27FC236}">
                <a16:creationId xmlns:a16="http://schemas.microsoft.com/office/drawing/2014/main" id="{38C323EE-4D1A-EEBF-9FB1-BE83871DD92E}"/>
              </a:ext>
            </a:extLst>
          </p:cNvPr>
          <p:cNvSpPr/>
          <p:nvPr/>
        </p:nvSpPr>
        <p:spPr>
          <a:xfrm>
            <a:off x="0" y="6438121"/>
            <a:ext cx="9161725" cy="33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extLst>
      <p:ext uri="{BB962C8B-B14F-4D97-AF65-F5344CB8AC3E}">
        <p14:creationId xmlns:p14="http://schemas.microsoft.com/office/powerpoint/2010/main" val="39436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221C8D83-3C65-E9D7-A6E1-88FB6026A049}"/>
            </a:ext>
          </a:extLst>
        </p:cNvPr>
        <p:cNvGrpSpPr/>
        <p:nvPr/>
      </p:nvGrpSpPr>
      <p:grpSpPr>
        <a:xfrm>
          <a:off x="0" y="0"/>
          <a:ext cx="0" cy="0"/>
          <a:chOff x="0" y="0"/>
          <a:chExt cx="0" cy="0"/>
        </a:xfrm>
      </p:grpSpPr>
      <p:sp>
        <p:nvSpPr>
          <p:cNvPr id="84" name="Google Shape;84;p1">
            <a:extLst>
              <a:ext uri="{FF2B5EF4-FFF2-40B4-BE49-F238E27FC236}">
                <a16:creationId xmlns:a16="http://schemas.microsoft.com/office/drawing/2014/main" id="{17CBE64F-EADA-1833-3E75-78B72F20FA69}"/>
              </a:ext>
            </a:extLst>
          </p:cNvPr>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br>
              <a:rPr lang="en-US" dirty="0"/>
            </a:br>
            <a:br>
              <a:rPr lang="en-US" dirty="0"/>
            </a:br>
            <a:endParaRPr sz="1800" dirty="0"/>
          </a:p>
        </p:txBody>
      </p:sp>
      <p:sp>
        <p:nvSpPr>
          <p:cNvPr id="2" name="Rectangle 1">
            <a:extLst>
              <a:ext uri="{FF2B5EF4-FFF2-40B4-BE49-F238E27FC236}">
                <a16:creationId xmlns:a16="http://schemas.microsoft.com/office/drawing/2014/main" id="{FECAC6B8-467F-64AD-AEBC-B0C83724CC55}"/>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pic>
        <p:nvPicPr>
          <p:cNvPr id="4" name="Picture 3">
            <a:extLst>
              <a:ext uri="{FF2B5EF4-FFF2-40B4-BE49-F238E27FC236}">
                <a16:creationId xmlns:a16="http://schemas.microsoft.com/office/drawing/2014/main" id="{369E8B64-05B4-1604-6B73-785AD7B54A1B}"/>
              </a:ext>
            </a:extLst>
          </p:cNvPr>
          <p:cNvPicPr>
            <a:picLocks noChangeAspect="1"/>
          </p:cNvPicPr>
          <p:nvPr/>
        </p:nvPicPr>
        <p:blipFill>
          <a:blip r:embed="rId3"/>
          <a:srcRect l="25349" t="19433" r="27498" b="7823"/>
          <a:stretch/>
        </p:blipFill>
        <p:spPr>
          <a:xfrm>
            <a:off x="1101011" y="556111"/>
            <a:ext cx="6400801" cy="5543673"/>
          </a:xfrm>
          <a:prstGeom prst="rect">
            <a:avLst/>
          </a:prstGeom>
        </p:spPr>
      </p:pic>
    </p:spTree>
    <p:extLst>
      <p:ext uri="{BB962C8B-B14F-4D97-AF65-F5344CB8AC3E}">
        <p14:creationId xmlns:p14="http://schemas.microsoft.com/office/powerpoint/2010/main" val="320311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E1B823A6-C1BC-1543-277D-EABC4D404037}"/>
            </a:ext>
          </a:extLst>
        </p:cNvPr>
        <p:cNvGrpSpPr/>
        <p:nvPr/>
      </p:nvGrpSpPr>
      <p:grpSpPr>
        <a:xfrm>
          <a:off x="0" y="0"/>
          <a:ext cx="0" cy="0"/>
          <a:chOff x="0" y="0"/>
          <a:chExt cx="0" cy="0"/>
        </a:xfrm>
      </p:grpSpPr>
      <p:sp>
        <p:nvSpPr>
          <p:cNvPr id="84" name="Google Shape;84;p1">
            <a:extLst>
              <a:ext uri="{FF2B5EF4-FFF2-40B4-BE49-F238E27FC236}">
                <a16:creationId xmlns:a16="http://schemas.microsoft.com/office/drawing/2014/main" id="{55E3FDEE-D357-303D-FB9B-24794D71AEC2}"/>
              </a:ext>
            </a:extLst>
          </p:cNvPr>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br>
              <a:rPr lang="en-US" dirty="0"/>
            </a:br>
            <a:br>
              <a:rPr lang="en-US" dirty="0"/>
            </a:br>
            <a:endParaRPr sz="1800" dirty="0"/>
          </a:p>
        </p:txBody>
      </p:sp>
      <p:sp>
        <p:nvSpPr>
          <p:cNvPr id="2" name="Rectangle 1">
            <a:extLst>
              <a:ext uri="{FF2B5EF4-FFF2-40B4-BE49-F238E27FC236}">
                <a16:creationId xmlns:a16="http://schemas.microsoft.com/office/drawing/2014/main" id="{A3222360-7F96-5928-949F-FF155C11312E}"/>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pic>
        <p:nvPicPr>
          <p:cNvPr id="4" name="Picture 3">
            <a:extLst>
              <a:ext uri="{FF2B5EF4-FFF2-40B4-BE49-F238E27FC236}">
                <a16:creationId xmlns:a16="http://schemas.microsoft.com/office/drawing/2014/main" id="{7954964B-FA6B-775C-E76F-EAE3DF62BB95}"/>
              </a:ext>
            </a:extLst>
          </p:cNvPr>
          <p:cNvPicPr>
            <a:picLocks noChangeAspect="1"/>
          </p:cNvPicPr>
          <p:nvPr/>
        </p:nvPicPr>
        <p:blipFill>
          <a:blip r:embed="rId3"/>
          <a:srcRect l="25612" t="22699" r="27551" b="29229"/>
          <a:stretch/>
        </p:blipFill>
        <p:spPr>
          <a:xfrm>
            <a:off x="685800" y="913233"/>
            <a:ext cx="7791777" cy="4498522"/>
          </a:xfrm>
          <a:prstGeom prst="rect">
            <a:avLst/>
          </a:prstGeom>
        </p:spPr>
      </p:pic>
      <p:sp>
        <p:nvSpPr>
          <p:cNvPr id="5" name="Google Shape;84;p1">
            <a:extLst>
              <a:ext uri="{FF2B5EF4-FFF2-40B4-BE49-F238E27FC236}">
                <a16:creationId xmlns:a16="http://schemas.microsoft.com/office/drawing/2014/main" id="{5ECA1E57-5DC2-8A5B-C621-5B1056E0524D}"/>
              </a:ext>
            </a:extLst>
          </p:cNvPr>
          <p:cNvSpPr txBox="1">
            <a:spLocks/>
          </p:cNvSpPr>
          <p:nvPr/>
        </p:nvSpPr>
        <p:spPr>
          <a:xfrm>
            <a:off x="461865" y="292296"/>
            <a:ext cx="7772400" cy="1470025"/>
          </a:xfrm>
          <a:prstGeom prst="rect">
            <a:avLst/>
          </a:prstGeom>
          <a:noFill/>
          <a:ln>
            <a:noFill/>
          </a:ln>
        </p:spPr>
        <p:txBody>
          <a:bodyPr spcFirstLastPara="1" wrap="square" lIns="91425" tIns="45700" rIns="91425" bIns="45700" anchor="ctr" anchorCtr="0">
            <a:normAutofit fontScale="75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b="1" dirty="0">
                <a:solidFill>
                  <a:srgbClr val="05192D"/>
                </a:solidFill>
                <a:latin typeface="Studio-Feixen-Sans"/>
              </a:rPr>
              <a:t>Confusion Matrix</a:t>
            </a:r>
            <a:br>
              <a:rPr lang="en-US" b="1" dirty="0">
                <a:solidFill>
                  <a:srgbClr val="05192D"/>
                </a:solidFill>
                <a:latin typeface="Studio-Feixen-Sans"/>
              </a:rPr>
            </a:br>
            <a:br>
              <a:rPr lang="en-US" dirty="0"/>
            </a:br>
            <a:br>
              <a:rPr lang="en-US" dirty="0"/>
            </a:br>
            <a:endParaRPr lang="en-US" sz="1800" dirty="0"/>
          </a:p>
        </p:txBody>
      </p:sp>
    </p:spTree>
    <p:extLst>
      <p:ext uri="{BB962C8B-B14F-4D97-AF65-F5344CB8AC3E}">
        <p14:creationId xmlns:p14="http://schemas.microsoft.com/office/powerpoint/2010/main" val="37589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D1ACE659-0376-9661-81E8-105B930E11AD}"/>
            </a:ext>
          </a:extLst>
        </p:cNvPr>
        <p:cNvGrpSpPr/>
        <p:nvPr/>
      </p:nvGrpSpPr>
      <p:grpSpPr>
        <a:xfrm>
          <a:off x="0" y="0"/>
          <a:ext cx="0" cy="0"/>
          <a:chOff x="0" y="0"/>
          <a:chExt cx="0" cy="0"/>
        </a:xfrm>
      </p:grpSpPr>
      <p:sp>
        <p:nvSpPr>
          <p:cNvPr id="84" name="Google Shape;84;p1">
            <a:extLst>
              <a:ext uri="{FF2B5EF4-FFF2-40B4-BE49-F238E27FC236}">
                <a16:creationId xmlns:a16="http://schemas.microsoft.com/office/drawing/2014/main" id="{108F85C3-E88C-DAE2-085F-D0A9CCBF50B5}"/>
              </a:ext>
            </a:extLst>
          </p:cNvPr>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br>
              <a:rPr lang="en-US" dirty="0"/>
            </a:br>
            <a:br>
              <a:rPr lang="en-US" dirty="0"/>
            </a:br>
            <a:endParaRPr sz="1800" dirty="0"/>
          </a:p>
        </p:txBody>
      </p:sp>
      <p:sp>
        <p:nvSpPr>
          <p:cNvPr id="2" name="Rectangle 1">
            <a:extLst>
              <a:ext uri="{FF2B5EF4-FFF2-40B4-BE49-F238E27FC236}">
                <a16:creationId xmlns:a16="http://schemas.microsoft.com/office/drawing/2014/main" id="{77019B12-2C3F-33B5-531D-10B425B9DFD8}"/>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pic>
        <p:nvPicPr>
          <p:cNvPr id="4" name="Picture 3">
            <a:extLst>
              <a:ext uri="{FF2B5EF4-FFF2-40B4-BE49-F238E27FC236}">
                <a16:creationId xmlns:a16="http://schemas.microsoft.com/office/drawing/2014/main" id="{6DE5EAC3-3F1A-06A6-92B5-3FD284886987}"/>
              </a:ext>
            </a:extLst>
          </p:cNvPr>
          <p:cNvPicPr>
            <a:picLocks noChangeAspect="1"/>
          </p:cNvPicPr>
          <p:nvPr/>
        </p:nvPicPr>
        <p:blipFill>
          <a:blip r:embed="rId3"/>
          <a:srcRect l="30000" t="22155" r="29796" b="8730"/>
          <a:stretch/>
        </p:blipFill>
        <p:spPr>
          <a:xfrm>
            <a:off x="1926771" y="606490"/>
            <a:ext cx="5290457" cy="5115900"/>
          </a:xfrm>
          <a:prstGeom prst="rect">
            <a:avLst/>
          </a:prstGeom>
        </p:spPr>
      </p:pic>
    </p:spTree>
    <p:extLst>
      <p:ext uri="{BB962C8B-B14F-4D97-AF65-F5344CB8AC3E}">
        <p14:creationId xmlns:p14="http://schemas.microsoft.com/office/powerpoint/2010/main" val="108768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90" name="Google Shape;90;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91" name="Google Shape;91;p2"/>
          <p:cNvPicPr preferRelativeResize="0"/>
          <p:nvPr/>
        </p:nvPicPr>
        <p:blipFill rotWithShape="1">
          <a:blip r:embed="rId3">
            <a:alphaModFix/>
          </a:blip>
          <a:srcRect/>
          <a:stretch/>
        </p:blipFill>
        <p:spPr>
          <a:xfrm>
            <a:off x="-4763" y="-47625"/>
            <a:ext cx="9046126" cy="6439872"/>
          </a:xfrm>
          <a:prstGeom prst="rect">
            <a:avLst/>
          </a:prstGeom>
          <a:noFill/>
          <a:ln>
            <a:noFill/>
          </a:ln>
        </p:spPr>
      </p:pic>
      <p:sp>
        <p:nvSpPr>
          <p:cNvPr id="2" name="Rectangle 1">
            <a:extLst>
              <a:ext uri="{FF2B5EF4-FFF2-40B4-BE49-F238E27FC236}">
                <a16:creationId xmlns:a16="http://schemas.microsoft.com/office/drawing/2014/main" id="{B65520F5-CFD1-FFF6-C809-BE1267C60DF2}"/>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97" name="Google Shape;97;p3"/>
          <p:cNvPicPr preferRelativeResize="0"/>
          <p:nvPr/>
        </p:nvPicPr>
        <p:blipFill rotWithShape="1">
          <a:blip r:embed="rId3">
            <a:alphaModFix/>
          </a:blip>
          <a:srcRect/>
          <a:stretch/>
        </p:blipFill>
        <p:spPr>
          <a:xfrm>
            <a:off x="204788" y="552450"/>
            <a:ext cx="8734425" cy="5753100"/>
          </a:xfrm>
          <a:prstGeom prst="rect">
            <a:avLst/>
          </a:prstGeom>
          <a:noFill/>
          <a:ln>
            <a:noFill/>
          </a:ln>
        </p:spPr>
      </p:pic>
      <p:sp>
        <p:nvSpPr>
          <p:cNvPr id="2" name="Rectangle 1">
            <a:extLst>
              <a:ext uri="{FF2B5EF4-FFF2-40B4-BE49-F238E27FC236}">
                <a16:creationId xmlns:a16="http://schemas.microsoft.com/office/drawing/2014/main" id="{B718AA3B-6846-D1B6-55D7-C0D4161E95F7}"/>
              </a:ext>
            </a:extLst>
          </p:cNvPr>
          <p:cNvSpPr/>
          <p:nvPr/>
        </p:nvSpPr>
        <p:spPr>
          <a:xfrm>
            <a:off x="0" y="6392247"/>
            <a:ext cx="9161725"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Sumon</a:t>
            </a:r>
            <a:r>
              <a:rPr lang="en-US" dirty="0"/>
              <a:t> Ghosh (9836246393) [sumonghosh.87@gmail.com]</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927</Words>
  <Application>Microsoft Office PowerPoint</Application>
  <PresentationFormat>On-screen Show (4:3)</PresentationFormat>
  <Paragraphs>59</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sohne</vt:lpstr>
      <vt:lpstr>source-serif-pro</vt:lpstr>
      <vt:lpstr>Studio-Feixen-Sans</vt:lpstr>
      <vt:lpstr>Office Theme</vt:lpstr>
      <vt:lpstr>Accuracy Precision Recall FiScore  </vt:lpstr>
      <vt:lpstr>What is the Confusion Matrix?   </vt:lpstr>
      <vt:lpstr>  </vt:lpstr>
      <vt:lpstr> Metrics measure the performance of a model.</vt:lpstr>
      <vt:lpstr>  </vt:lpstr>
      <vt:lpstr>  </vt:lpstr>
      <vt:lpstr>  </vt:lpstr>
      <vt:lpstr>PowerPoint Presentation</vt:lpstr>
      <vt:lpstr>PowerPoint Presentation</vt:lpstr>
      <vt:lpstr>True Positive for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Accuracy Precision Recall FiScore  https://keytodatascience.com/confusion-matrix/</dc:title>
  <dc:creator>Admin</dc:creator>
  <cp:lastModifiedBy>soutrik dutta</cp:lastModifiedBy>
  <cp:revision>12</cp:revision>
  <dcterms:created xsi:type="dcterms:W3CDTF">2019-03-27T10:35:06Z</dcterms:created>
  <dcterms:modified xsi:type="dcterms:W3CDTF">2024-12-07T16:25:12Z</dcterms:modified>
</cp:coreProperties>
</file>